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Open Sans SemiBold"/>
      <p:regular r:id="rId17"/>
      <p:bold r:id="rId18"/>
      <p:italic r:id="rId19"/>
      <p:boldItalic r:id="rId20"/>
    </p:embeddedFont>
    <p:embeddedFont>
      <p:font typeface="Open Sans Light"/>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boldItalic.fntdata"/><Relationship Id="rId22" Type="http://schemas.openxmlformats.org/officeDocument/2006/relationships/font" Target="fonts/OpenSansLight-bold.fntdata"/><Relationship Id="rId21" Type="http://schemas.openxmlformats.org/officeDocument/2006/relationships/font" Target="fonts/OpenSansLight-regular.fntdata"/><Relationship Id="rId24" Type="http://schemas.openxmlformats.org/officeDocument/2006/relationships/font" Target="fonts/OpenSansLight-boldItalic.fntdata"/><Relationship Id="rId23" Type="http://schemas.openxmlformats.org/officeDocument/2006/relationships/font" Target="fonts/OpenSans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SemiBold-regular.fntdata"/><Relationship Id="rId16" Type="http://schemas.openxmlformats.org/officeDocument/2006/relationships/slide" Target="slides/slide11.xml"/><Relationship Id="rId19" Type="http://schemas.openxmlformats.org/officeDocument/2006/relationships/font" Target="fonts/OpenSansSemiBold-italic.fntdata"/><Relationship Id="rId18" Type="http://schemas.openxmlformats.org/officeDocument/2006/relationships/font" Target="fonts/OpenSans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TLA/Accreditation/KESA%20Resources/CBA%20PDF%20View.pdf?ver=2022-08-16-154117-717" TargetMode="External"/><Relationship Id="rId3" Type="http://schemas.openxmlformats.org/officeDocument/2006/relationships/hyperlink" Target="mailto:accreditation@ksde.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TLA/Accreditation/CBA%20Guidance.pdf?ver=2022-08-25-083127-63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TLA/Accreditation/CBA%20Results%20Guidance.pdf?ver=2022-08-25-083127-637"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fe46fc72da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fe46fc72da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e46fc72da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e46fc72da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e46fc72d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e46fc72d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12284C"/>
                </a:solidFill>
                <a:latin typeface="Open Sans Light"/>
                <a:ea typeface="Open Sans Light"/>
                <a:cs typeface="Open Sans Light"/>
                <a:sym typeface="Open Sans Light"/>
              </a:rPr>
              <a:t>What is it? </a:t>
            </a:r>
            <a:endParaRPr b="1" sz="900">
              <a:solidFill>
                <a:srgbClr val="12284C"/>
              </a:solidFill>
              <a:latin typeface="Open Sans Light"/>
              <a:ea typeface="Open Sans Light"/>
              <a:cs typeface="Open Sans Light"/>
              <a:sym typeface="Open Sans Light"/>
            </a:endParaRPr>
          </a:p>
          <a:p>
            <a:pPr indent="-285750" lvl="0" marL="457200" rtl="0" algn="l">
              <a:lnSpc>
                <a:spcPct val="100000"/>
              </a:lnSpc>
              <a:spcBef>
                <a:spcPts val="0"/>
              </a:spcBef>
              <a:spcAft>
                <a:spcPts val="0"/>
              </a:spcAft>
              <a:buClr>
                <a:srgbClr val="12284C"/>
              </a:buClr>
              <a:buSzPts val="900"/>
              <a:buChar char="●"/>
            </a:pPr>
            <a:r>
              <a:rPr lang="en" sz="900">
                <a:solidFill>
                  <a:srgbClr val="12284C"/>
                </a:solidFill>
                <a:latin typeface="Open Sans Light"/>
                <a:ea typeface="Open Sans Light"/>
                <a:cs typeface="Open Sans Light"/>
                <a:sym typeface="Open Sans Light"/>
              </a:rPr>
              <a:t>Perception Survey </a:t>
            </a:r>
            <a:endParaRPr sz="900">
              <a:solidFill>
                <a:srgbClr val="12284C"/>
              </a:solidFill>
              <a:latin typeface="Open Sans Light"/>
              <a:ea typeface="Open Sans Light"/>
              <a:cs typeface="Open Sans Light"/>
              <a:sym typeface="Open Sans Light"/>
            </a:endParaRPr>
          </a:p>
          <a:p>
            <a:pPr indent="0" lvl="0" marL="0" rtl="0" algn="l">
              <a:lnSpc>
                <a:spcPct val="100000"/>
              </a:lnSpc>
              <a:spcBef>
                <a:spcPts val="0"/>
              </a:spcBef>
              <a:spcAft>
                <a:spcPts val="0"/>
              </a:spcAft>
              <a:buClr>
                <a:schemeClr val="dk1"/>
              </a:buClr>
              <a:buSzPts val="1100"/>
              <a:buFont typeface="Arial"/>
              <a:buNone/>
            </a:pPr>
            <a:r>
              <a:rPr b="1" lang="en" sz="900">
                <a:solidFill>
                  <a:srgbClr val="12284C"/>
                </a:solidFill>
                <a:latin typeface="Open Sans Light"/>
                <a:ea typeface="Open Sans Light"/>
                <a:cs typeface="Open Sans Light"/>
                <a:sym typeface="Open Sans Light"/>
              </a:rPr>
              <a:t>Who takes it? </a:t>
            </a:r>
            <a:endParaRPr b="1" sz="900">
              <a:solidFill>
                <a:srgbClr val="12284C"/>
              </a:solidFill>
              <a:latin typeface="Open Sans Light"/>
              <a:ea typeface="Open Sans Light"/>
              <a:cs typeface="Open Sans Light"/>
              <a:sym typeface="Open Sans Light"/>
            </a:endParaRPr>
          </a:p>
          <a:p>
            <a:pPr indent="-285750" lvl="0" marL="457200" rtl="0" algn="l">
              <a:lnSpc>
                <a:spcPct val="100000"/>
              </a:lnSpc>
              <a:spcBef>
                <a:spcPts val="0"/>
              </a:spcBef>
              <a:spcAft>
                <a:spcPts val="0"/>
              </a:spcAft>
              <a:buClr>
                <a:srgbClr val="12284C"/>
              </a:buClr>
              <a:buSzPts val="900"/>
              <a:buChar char="●"/>
            </a:pPr>
            <a:r>
              <a:rPr lang="en" sz="900">
                <a:solidFill>
                  <a:srgbClr val="12284C"/>
                </a:solidFill>
                <a:latin typeface="Open Sans Light"/>
                <a:ea typeface="Open Sans Light"/>
                <a:cs typeface="Open Sans Light"/>
                <a:sym typeface="Open Sans Light"/>
              </a:rPr>
              <a:t>All Certified Staff/Administrators</a:t>
            </a:r>
            <a:endParaRPr sz="900">
              <a:solidFill>
                <a:srgbClr val="12284C"/>
              </a:solidFill>
              <a:latin typeface="Open Sans Light"/>
              <a:ea typeface="Open Sans Light"/>
              <a:cs typeface="Open Sans Light"/>
              <a:sym typeface="Open Sans Light"/>
            </a:endParaRPr>
          </a:p>
          <a:p>
            <a:pPr indent="0" lvl="0" marL="0" rtl="0" algn="l">
              <a:lnSpc>
                <a:spcPct val="100000"/>
              </a:lnSpc>
              <a:spcBef>
                <a:spcPts val="0"/>
              </a:spcBef>
              <a:spcAft>
                <a:spcPts val="0"/>
              </a:spcAft>
              <a:buClr>
                <a:schemeClr val="dk1"/>
              </a:buClr>
              <a:buSzPts val="1100"/>
              <a:buFont typeface="Arial"/>
              <a:buNone/>
            </a:pPr>
            <a:r>
              <a:rPr b="1" lang="en" sz="900">
                <a:solidFill>
                  <a:srgbClr val="12284C"/>
                </a:solidFill>
                <a:latin typeface="Open Sans Light"/>
                <a:ea typeface="Open Sans Light"/>
                <a:cs typeface="Open Sans Light"/>
                <a:sym typeface="Open Sans Light"/>
              </a:rPr>
              <a:t>How do you administer the survey? </a:t>
            </a:r>
            <a:endParaRPr b="1" sz="900">
              <a:solidFill>
                <a:srgbClr val="12284C"/>
              </a:solidFill>
              <a:latin typeface="Open Sans Light"/>
              <a:ea typeface="Open Sans Light"/>
              <a:cs typeface="Open Sans Light"/>
              <a:sym typeface="Open Sans Light"/>
            </a:endParaRPr>
          </a:p>
          <a:p>
            <a:pPr indent="-285750" lvl="0" marL="457200" rtl="0" algn="l">
              <a:lnSpc>
                <a:spcPct val="100000"/>
              </a:lnSpc>
              <a:spcBef>
                <a:spcPts val="0"/>
              </a:spcBef>
              <a:spcAft>
                <a:spcPts val="0"/>
              </a:spcAft>
              <a:buClr>
                <a:srgbClr val="12284C"/>
              </a:buClr>
              <a:buSzPts val="900"/>
              <a:buChar char="●"/>
            </a:pPr>
            <a:r>
              <a:rPr lang="en" sz="900">
                <a:solidFill>
                  <a:srgbClr val="12284C"/>
                </a:solidFill>
                <a:latin typeface="Open Sans Light"/>
                <a:ea typeface="Open Sans Light"/>
                <a:cs typeface="Open Sans Light"/>
                <a:sym typeface="Open Sans Light"/>
              </a:rPr>
              <a:t>Via a Qualtrics Link (</a:t>
            </a:r>
            <a:r>
              <a:rPr lang="en" sz="900" u="sng">
                <a:solidFill>
                  <a:srgbClr val="FFA400"/>
                </a:solidFill>
                <a:latin typeface="Open Sans Light"/>
                <a:ea typeface="Open Sans Light"/>
                <a:cs typeface="Open Sans Light"/>
                <a:sym typeface="Open Sans Light"/>
                <a:hlinkClick r:id="rId2">
                  <a:extLst>
                    <a:ext uri="{A12FA001-AC4F-418D-AE19-62706E023703}">
                      <ahyp:hlinkClr val="tx"/>
                    </a:ext>
                  </a:extLst>
                </a:hlinkClick>
              </a:rPr>
              <a:t>Preview Items</a:t>
            </a:r>
            <a:r>
              <a:rPr lang="en" sz="900">
                <a:solidFill>
                  <a:srgbClr val="12284C"/>
                </a:solidFill>
                <a:latin typeface="Open Sans Light"/>
                <a:ea typeface="Open Sans Light"/>
                <a:cs typeface="Open Sans Light"/>
                <a:sym typeface="Open Sans Light"/>
              </a:rPr>
              <a:t>)</a:t>
            </a:r>
            <a:endParaRPr sz="900">
              <a:solidFill>
                <a:srgbClr val="12284C"/>
              </a:solidFill>
              <a:latin typeface="Open Sans Light"/>
              <a:ea typeface="Open Sans Light"/>
              <a:cs typeface="Open Sans Light"/>
              <a:sym typeface="Open Sans Light"/>
            </a:endParaRPr>
          </a:p>
          <a:p>
            <a:pPr indent="0" lvl="0" marL="0" rtl="0" algn="l">
              <a:lnSpc>
                <a:spcPct val="100000"/>
              </a:lnSpc>
              <a:spcBef>
                <a:spcPts val="0"/>
              </a:spcBef>
              <a:spcAft>
                <a:spcPts val="0"/>
              </a:spcAft>
              <a:buClr>
                <a:schemeClr val="dk1"/>
              </a:buClr>
              <a:buSzPts val="1100"/>
              <a:buFont typeface="Arial"/>
              <a:buNone/>
            </a:pPr>
            <a:r>
              <a:rPr b="1" lang="en" sz="900">
                <a:solidFill>
                  <a:srgbClr val="12284C"/>
                </a:solidFill>
                <a:latin typeface="Open Sans Light"/>
                <a:ea typeface="Open Sans Light"/>
                <a:cs typeface="Open Sans Light"/>
                <a:sym typeface="Open Sans Light"/>
              </a:rPr>
              <a:t>How do I get my data? </a:t>
            </a:r>
            <a:endParaRPr b="1" sz="900">
              <a:solidFill>
                <a:srgbClr val="12284C"/>
              </a:solidFill>
              <a:latin typeface="Open Sans Light"/>
              <a:ea typeface="Open Sans Light"/>
              <a:cs typeface="Open Sans Light"/>
              <a:sym typeface="Open Sans Light"/>
            </a:endParaRPr>
          </a:p>
          <a:p>
            <a:pPr indent="-285750" lvl="0" marL="457200" rtl="0" algn="l">
              <a:lnSpc>
                <a:spcPct val="100000"/>
              </a:lnSpc>
              <a:spcBef>
                <a:spcPts val="0"/>
              </a:spcBef>
              <a:spcAft>
                <a:spcPts val="0"/>
              </a:spcAft>
              <a:buClr>
                <a:srgbClr val="12284C"/>
              </a:buClr>
              <a:buSzPts val="900"/>
              <a:buChar char="●"/>
            </a:pPr>
            <a:r>
              <a:rPr lang="en" sz="900">
                <a:solidFill>
                  <a:srgbClr val="12284C"/>
                </a:solidFill>
                <a:latin typeface="Open Sans Light"/>
                <a:ea typeface="Open Sans Light"/>
                <a:cs typeface="Open Sans Light"/>
                <a:sym typeface="Open Sans Light"/>
              </a:rPr>
              <a:t>Email </a:t>
            </a:r>
            <a:r>
              <a:rPr lang="en" sz="900" u="sng">
                <a:solidFill>
                  <a:srgbClr val="FFA400"/>
                </a:solidFill>
                <a:latin typeface="Open Sans Light"/>
                <a:ea typeface="Open Sans Light"/>
                <a:cs typeface="Open Sans Light"/>
                <a:sym typeface="Open Sans Light"/>
                <a:hlinkClick r:id="rId3">
                  <a:extLst>
                    <a:ext uri="{A12FA001-AC4F-418D-AE19-62706E023703}">
                      <ahyp:hlinkClr val="tx"/>
                    </a:ext>
                  </a:extLst>
                </a:hlinkClick>
              </a:rPr>
              <a:t>accreditation@ksde.org</a:t>
            </a:r>
            <a:endParaRPr sz="1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48d74613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48d74613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e46fc72da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e46fc72da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e46fc72da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e46fc72d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e46fc72da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fe46fc72da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Guidance - </a:t>
            </a:r>
            <a:r>
              <a:rPr lang="en" u="sng">
                <a:solidFill>
                  <a:schemeClr val="hlink"/>
                </a:solidFill>
                <a:hlinkClick r:id="rId2"/>
              </a:rPr>
              <a:t>https://www.ksde.org/Portals/0/TLA/Accreditation/CBA%20Guidance.pdf?ver=2022-08-25-083127-637</a:t>
            </a:r>
            <a:r>
              <a:rPr lang="en"/>
              <a:t> </a:t>
            </a:r>
            <a:endParaRPr/>
          </a:p>
          <a:p>
            <a:pPr indent="-298450" lvl="0" marL="457200" rtl="0" algn="l">
              <a:spcBef>
                <a:spcPts val="0"/>
              </a:spcBef>
              <a:spcAft>
                <a:spcPts val="0"/>
              </a:spcAft>
              <a:buSzPts val="1100"/>
              <a:buChar char="●"/>
            </a:pPr>
            <a:r>
              <a:rPr lang="en"/>
              <a:t>DO NOT WRITE ON THE PDF ITEM VIEW; YOU MUST TAKE THE SURVEY VIA QUALTRICS</a:t>
            </a:r>
            <a:endParaRPr/>
          </a:p>
          <a:p>
            <a:pPr indent="-298450" lvl="0" marL="457200" rtl="0" algn="l">
              <a:spcBef>
                <a:spcPts val="0"/>
              </a:spcBef>
              <a:spcAft>
                <a:spcPts val="0"/>
              </a:spcAft>
              <a:buSzPts val="1100"/>
              <a:buChar char="●"/>
            </a:pPr>
            <a:r>
              <a:rPr lang="en"/>
              <a:t>If you have staff who work at more than one building, our recommendation is that they complete the survey for the location in which they </a:t>
            </a:r>
            <a:r>
              <a:rPr lang="en"/>
              <a:t>receive</a:t>
            </a:r>
            <a:r>
              <a:rPr lang="en"/>
              <a:t> their annual evaluation. So if one building does that over another, choose that building; if the district does the evaluation, then they should answer as a </a:t>
            </a:r>
            <a:r>
              <a:rPr lang="en"/>
              <a:t>district level user. </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e46fc72da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fe46fc72da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e46fc72da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e46fc72da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CBA Results Guidance - </a:t>
            </a:r>
            <a:r>
              <a:rPr lang="en" u="sng">
                <a:solidFill>
                  <a:schemeClr val="hlink"/>
                </a:solidFill>
                <a:hlinkClick r:id="rId2"/>
              </a:rPr>
              <a:t>https://www.ksde.org/Portals/0/TLA/Accreditation/CBA%20Results%20Guidance.pdf?ver=2022-08-25-083127-637</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e46fc72da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e46fc72da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14" name="Google Shape;14;p2"/>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rtl="0" algn="l">
              <a:lnSpc>
                <a:spcPct val="90000"/>
              </a:lnSpc>
              <a:spcBef>
                <a:spcPts val="0"/>
              </a:spcBef>
              <a:spcAft>
                <a:spcPts val="0"/>
              </a:spcAft>
              <a:buClr>
                <a:schemeClr val="lt1"/>
              </a:buClr>
              <a:buSzPts val="4500"/>
              <a:buFont typeface="Open Sans SemiBold"/>
              <a:buNone/>
              <a:defRPr sz="45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 name="Google Shape;15;p2"/>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rtl="0" algn="l">
              <a:lnSpc>
                <a:spcPct val="90000"/>
              </a:lnSpc>
              <a:spcBef>
                <a:spcPts val="800"/>
              </a:spcBef>
              <a:spcAft>
                <a:spcPts val="0"/>
              </a:spcAft>
              <a:buSzPts val="1800"/>
              <a:buNone/>
              <a:defRPr sz="1800">
                <a:solidFill>
                  <a:schemeClr val="lt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16" name="Google Shape;16;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 name="Google Shape;17;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 name="Google Shape;18;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1" name="Shape 71"/>
        <p:cNvGrpSpPr/>
        <p:nvPr/>
      </p:nvGrpSpPr>
      <p:grpSpPr>
        <a:xfrm>
          <a:off x="0" y="0"/>
          <a:ext cx="0" cy="0"/>
          <a:chOff x="0" y="0"/>
          <a:chExt cx="0" cy="0"/>
        </a:xfrm>
      </p:grpSpPr>
      <p:sp>
        <p:nvSpPr>
          <p:cNvPr id="72" name="Google Shape;72;p1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3" name="Google Shape;73;p1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4" name="Google Shape;74;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78" name="Shape 78"/>
        <p:cNvGrpSpPr/>
        <p:nvPr/>
      </p:nvGrpSpPr>
      <p:grpSpPr>
        <a:xfrm>
          <a:off x="0" y="0"/>
          <a:ext cx="0" cy="0"/>
          <a:chOff x="0" y="0"/>
          <a:chExt cx="0" cy="0"/>
        </a:xfrm>
      </p:grpSpPr>
      <p:pic>
        <p:nvPicPr>
          <p:cNvPr id="79" name="Google Shape;79;p1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80" name="Google Shape;80;p12"/>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2"/>
          <p:cNvSpPr txBox="1"/>
          <p:nvPr>
            <p:ph idx="1" type="body"/>
          </p:nvPr>
        </p:nvSpPr>
        <p:spPr>
          <a:xfrm>
            <a:off x="629841" y="1260872"/>
            <a:ext cx="38685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2" name="Google Shape;82;p12"/>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2"/>
          <p:cNvSpPr txBox="1"/>
          <p:nvPr>
            <p:ph idx="3" type="body"/>
          </p:nvPr>
        </p:nvSpPr>
        <p:spPr>
          <a:xfrm>
            <a:off x="4629150" y="1260872"/>
            <a:ext cx="38874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2"/>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889" y="499"/>
            <a:ext cx="9142225" cy="5142502"/>
          </a:xfrm>
          <a:prstGeom prst="rect">
            <a:avLst/>
          </a:prstGeom>
          <a:noFill/>
          <a:ln>
            <a:noFill/>
          </a:ln>
        </p:spPr>
      </p:pic>
      <p:sp>
        <p:nvSpPr>
          <p:cNvPr id="90" name="Google Shape;90;p13"/>
          <p:cNvSpPr txBox="1"/>
          <p:nvPr>
            <p:ph idx="1" type="subTitle"/>
          </p:nvPr>
        </p:nvSpPr>
        <p:spPr>
          <a:xfrm>
            <a:off x="1143000" y="3244850"/>
            <a:ext cx="5610300" cy="778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1" name="Google Shape;91;p13"/>
          <p:cNvSpPr txBox="1"/>
          <p:nvPr>
            <p:ph type="title"/>
          </p:nvPr>
        </p:nvSpPr>
        <p:spPr>
          <a:xfrm>
            <a:off x="1143000" y="1198418"/>
            <a:ext cx="5610300" cy="2046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3" name="Google Shape;9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97" name="Google Shape;9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4"/>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14"/>
          <p:cNvSpPr txBox="1"/>
          <p:nvPr>
            <p:ph idx="1" type="body"/>
          </p:nvPr>
        </p:nvSpPr>
        <p:spPr>
          <a:xfrm>
            <a:off x="2686050" y="3998454"/>
            <a:ext cx="6458100" cy="51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04" name="Google Shape;104;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5"/>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16"/>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rm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1" name="Google Shape;111;p1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15" name="Shape 115"/>
        <p:cNvGrpSpPr/>
        <p:nvPr/>
      </p:nvGrpSpPr>
      <p:grpSpPr>
        <a:xfrm>
          <a:off x="0" y="0"/>
          <a:ext cx="0" cy="0"/>
          <a:chOff x="0" y="0"/>
          <a:chExt cx="0" cy="0"/>
        </a:xfrm>
      </p:grpSpPr>
      <p:pic>
        <p:nvPicPr>
          <p:cNvPr descr="Kansans Can contact page&#10;Kansas State Department of Education&#10;www.ksde.org&#10;#KansansCan&#10;Kansas leads the world in the success of each student." id="116" name="Google Shape;116;p1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7" name="Google Shape;11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17"/>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17"/>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22" name="Google Shape;122;p17"/>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 name="Shape 123"/>
        <p:cNvGrpSpPr/>
        <p:nvPr/>
      </p:nvGrpSpPr>
      <p:grpSpPr>
        <a:xfrm>
          <a:off x="0" y="0"/>
          <a:ext cx="0" cy="0"/>
          <a:chOff x="0" y="0"/>
          <a:chExt cx="0" cy="0"/>
        </a:xfrm>
      </p:grpSpPr>
      <p:sp>
        <p:nvSpPr>
          <p:cNvPr id="124" name="Google Shape;124;p18"/>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5" name="Google Shape;125;p18"/>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26" name="Google Shape;126;p1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_WITH_CAPTION_TEXT_1">
    <p:spTree>
      <p:nvGrpSpPr>
        <p:cNvPr id="127" name="Shape 127"/>
        <p:cNvGrpSpPr/>
        <p:nvPr/>
      </p:nvGrpSpPr>
      <p:grpSpPr>
        <a:xfrm>
          <a:off x="0" y="0"/>
          <a:ext cx="0" cy="0"/>
          <a:chOff x="0" y="0"/>
          <a:chExt cx="0" cy="0"/>
        </a:xfrm>
      </p:grpSpPr>
      <p:sp>
        <p:nvSpPr>
          <p:cNvPr id="128" name="Google Shape;128;p19"/>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p19"/>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30" name="Google Shape;130;p19"/>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1" name="Google Shape;131;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 name="Google Shape;21;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 name="Google Shape;22;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 name="Google Shape;23;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25" name="Shape 25"/>
        <p:cNvGrpSpPr/>
        <p:nvPr/>
      </p:nvGrpSpPr>
      <p:grpSpPr>
        <a:xfrm>
          <a:off x="0" y="0"/>
          <a:ext cx="0" cy="0"/>
          <a:chOff x="0" y="0"/>
          <a:chExt cx="0" cy="0"/>
        </a:xfrm>
      </p:grpSpPr>
      <p:sp>
        <p:nvSpPr>
          <p:cNvPr id="26" name="Google Shape;26;p4"/>
          <p:cNvSpPr/>
          <p:nvPr>
            <p:ph idx="2" type="media"/>
          </p:nvPr>
        </p:nvSpPr>
        <p:spPr>
          <a:xfrm>
            <a:off x="851189"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7" name="Google Shape;27;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 name="Google Shape;28;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 name="Google Shape;29;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 name="Google Shape;32;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 name="Google Shape;33;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 name="Google Shape;34;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 name="Google Shape;35;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39" name="Google Shape;39;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 name="Google Shape;40;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 name="Google Shape;41;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6"/>
          <p:cNvSpPr/>
          <p:nvPr>
            <p:ph idx="2" type="pic"/>
          </p:nvPr>
        </p:nvSpPr>
        <p:spPr>
          <a:xfrm>
            <a:off x="0" y="0"/>
            <a:ext cx="9141900" cy="3837600"/>
          </a:xfrm>
          <a:prstGeom prst="rect">
            <a:avLst/>
          </a:prstGeom>
          <a:noFill/>
          <a:ln>
            <a:noFill/>
          </a:ln>
        </p:spPr>
      </p:sp>
      <p:sp>
        <p:nvSpPr>
          <p:cNvPr id="43" name="Google Shape;43;p6"/>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44"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6" name="Google Shape;46;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7" name="Google Shape;47;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8" name="Google Shape;48;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7"/>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8"/>
          <p:cNvSpPr/>
          <p:nvPr>
            <p:ph idx="2" type="pic"/>
          </p:nvPr>
        </p:nvSpPr>
        <p:spPr>
          <a:xfrm>
            <a:off x="3887391" y="342901"/>
            <a:ext cx="4629300" cy="4053000"/>
          </a:xfrm>
          <a:prstGeom prst="rect">
            <a:avLst/>
          </a:prstGeom>
          <a:noFill/>
          <a:ln>
            <a:noFill/>
          </a:ln>
        </p:spPr>
      </p:sp>
      <p:sp>
        <p:nvSpPr>
          <p:cNvPr id="53" name="Google Shape;53;p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54" name="Google Shape;54;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 name="Google Shape;55;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 name="Google Shape;56;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57" name="Shape 57"/>
        <p:cNvGrpSpPr/>
        <p:nvPr/>
      </p:nvGrpSpPr>
      <p:grpSpPr>
        <a:xfrm>
          <a:off x="0" y="0"/>
          <a:ext cx="0" cy="0"/>
          <a:chOff x="0" y="0"/>
          <a:chExt cx="0" cy="0"/>
        </a:xfrm>
      </p:grpSpPr>
      <p:pic>
        <p:nvPicPr>
          <p:cNvPr id="58" name="Google Shape;58;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59" name="Google Shape;59;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 name="Google Shape;60;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9"/>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 name="Google Shape;63;p9"/>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howMasterSp="0">
  <p:cSld name="1_Quote">
    <p:spTree>
      <p:nvGrpSpPr>
        <p:cNvPr id="64"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0"/>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1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0" name="Google Shape;70;p10"/>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21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hyperlink" Target="mailto:accreditation@ksde.org" TargetMode="External"/><Relationship Id="rId4" Type="http://schemas.openxmlformats.org/officeDocument/2006/relationships/hyperlink" Target="mailto:sperryman@ksd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ksde.org/Portals/0/TLA/Accreditation/KESA%20Resources/CBA%20PDF%20View.pdf?ver=2022-08-16-154117-717"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www.ksde.org/Portals/0/TLA/Accreditation/KESA%20Resources/CBA%20Intro%20email%20to%20districts%20_%20CBA%20email%20to%20certified%20staff%20_docx.pdf?ver=2022-08-18-142806-413" TargetMode="External"/><Relationship Id="rId4" Type="http://schemas.openxmlformats.org/officeDocument/2006/relationships/hyperlink" Target="https://ksde.sjc1.qualtrics.com/jfe/form/SV_8xpd1EvGBi7mMM6" TargetMode="External"/><Relationship Id="rId5" Type="http://schemas.openxmlformats.org/officeDocument/2006/relationships/hyperlink" Target="https://ksde.sjc1.qualtrics.com/jfe/form/SV_3eGxbpZ9MgINtZ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s://www.ksde.org/Portals/0/TLA/Accreditation/CBA%20-%20100%20Example%20District%20-%20All%20(Printable).pdf?ver=2022-08-25-085531-803" TargetMode="External"/><Relationship Id="rId4" Type="http://schemas.openxmlformats.org/officeDocument/2006/relationships/hyperlink" Target="mailto:accreditation@ksde.org" TargetMode="External"/><Relationship Id="rId5" Type="http://schemas.openxmlformats.org/officeDocument/2006/relationships/hyperlink" Target="mailto:sperryman@ksde.org" TargetMode="External"/><Relationship Id="rId6" Type="http://schemas.openxmlformats.org/officeDocument/2006/relationships/hyperlink" Target="mailto:ayates@ksde.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s://www.ksde.org/Agency/Division-of-Learning-Services/Teacher-Licensure-TL/KESA/KESA-Systems-Information"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ksde.org/Portals/0/TLA/Accreditation/CBA%20Guidance.pdf?ver=2022-08-25-083127-637" TargetMode="External"/><Relationship Id="rId4" Type="http://schemas.openxmlformats.org/officeDocument/2006/relationships/hyperlink" Target="https://www.ksde.org/Portals/0/TLA/Accreditation/CBA%20Results%20Guidance.pdf?ver=2022-08-25-083127-637" TargetMode="External"/><Relationship Id="rId5" Type="http://schemas.openxmlformats.org/officeDocument/2006/relationships/hyperlink" Target="https://www.ksde.org/Portals/0/TLA/Accreditation/KESA%20Resources/CBA%20Intro%20email%20to%20districts%20_%20CBA%20email%20to%20certified%20staff%20_docx.pdf?ver=2022-08-18-142806-413" TargetMode="External"/><Relationship Id="rId6" Type="http://schemas.openxmlformats.org/officeDocument/2006/relationships/hyperlink" Target="https://www.ksde.org/Portals/0/TLA/Accreditation/KESA%20Resources/CBA%20PDF%20View.pdf?ver=2022-08-16-154117-71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628650" y="3217936"/>
            <a:ext cx="8515500" cy="6684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Component Baseline Analysis </a:t>
            </a:r>
            <a:endParaRPr/>
          </a:p>
        </p:txBody>
      </p:sp>
      <p:sp>
        <p:nvSpPr>
          <p:cNvPr id="139" name="Google Shape;139;p20"/>
          <p:cNvSpPr txBox="1"/>
          <p:nvPr>
            <p:ph idx="1" type="body"/>
          </p:nvPr>
        </p:nvSpPr>
        <p:spPr>
          <a:xfrm>
            <a:off x="2686050" y="3998454"/>
            <a:ext cx="6458100" cy="51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Introductory Webinar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Q &amp; 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idx="1" type="body"/>
          </p:nvPr>
        </p:nvSpPr>
        <p:spPr>
          <a:xfrm>
            <a:off x="933667" y="2376055"/>
            <a:ext cx="3444300" cy="17655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sz="2000" u="sng">
                <a:solidFill>
                  <a:schemeClr val="hlink"/>
                </a:solidFill>
                <a:hlinkClick r:id="rId3"/>
              </a:rPr>
              <a:t>accreditation@ksde.org</a:t>
            </a:r>
            <a:r>
              <a:rPr lang="en" sz="2000"/>
              <a:t> </a:t>
            </a:r>
            <a:endParaRPr sz="2000"/>
          </a:p>
        </p:txBody>
      </p:sp>
      <p:sp>
        <p:nvSpPr>
          <p:cNvPr id="207" name="Google Shape;207;p30"/>
          <p:cNvSpPr txBox="1"/>
          <p:nvPr>
            <p:ph idx="2" type="body"/>
          </p:nvPr>
        </p:nvSpPr>
        <p:spPr>
          <a:xfrm>
            <a:off x="4754057" y="2376055"/>
            <a:ext cx="3444300" cy="17655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a:t>Sarah Perryman, Coordinator of Accreditation and Design</a:t>
            </a:r>
            <a:endParaRPr/>
          </a:p>
          <a:p>
            <a:pPr indent="0" lvl="0" marL="0" rtl="0" algn="l">
              <a:spcBef>
                <a:spcPts val="800"/>
              </a:spcBef>
              <a:spcAft>
                <a:spcPts val="0"/>
              </a:spcAft>
              <a:buNone/>
            </a:pPr>
            <a:r>
              <a:rPr lang="en" u="sng">
                <a:solidFill>
                  <a:schemeClr val="hlink"/>
                </a:solidFill>
                <a:hlinkClick r:id="rId4"/>
              </a:rPr>
              <a:t>sperryman@ksde.org</a:t>
            </a:r>
            <a:r>
              <a:rPr lang="en"/>
              <a:t> </a:t>
            </a:r>
            <a:endParaRPr/>
          </a:p>
          <a:p>
            <a:pPr indent="0" lvl="0" marL="0" rtl="0" algn="l">
              <a:spcBef>
                <a:spcPts val="800"/>
              </a:spcBef>
              <a:spcAft>
                <a:spcPts val="0"/>
              </a:spcAft>
              <a:buNone/>
            </a:pPr>
            <a:r>
              <a:rPr lang="en"/>
              <a:t>785-296-1074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477450" y="213875"/>
            <a:ext cx="4952400" cy="7956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Component Baseline Analysis</a:t>
            </a:r>
            <a:endParaRPr/>
          </a:p>
        </p:txBody>
      </p:sp>
      <p:sp>
        <p:nvSpPr>
          <p:cNvPr id="145" name="Google Shape;145;p21"/>
          <p:cNvSpPr txBox="1"/>
          <p:nvPr>
            <p:ph idx="1" type="body"/>
          </p:nvPr>
        </p:nvSpPr>
        <p:spPr>
          <a:xfrm>
            <a:off x="513225" y="1238250"/>
            <a:ext cx="5692800" cy="3291300"/>
          </a:xfrm>
          <a:prstGeom prst="rect">
            <a:avLst/>
          </a:prstGeom>
        </p:spPr>
        <p:txBody>
          <a:bodyPr anchorCtr="0" anchor="t" bIns="34275" lIns="68575" spcFirstLastPara="1" rIns="68575" wrap="square" tIns="34275">
            <a:noAutofit/>
          </a:bodyPr>
          <a:lstStyle/>
          <a:p>
            <a:pPr indent="0" lvl="0" marL="0" rtl="0" algn="l">
              <a:lnSpc>
                <a:spcPct val="115000"/>
              </a:lnSpc>
              <a:spcBef>
                <a:spcPts val="800"/>
              </a:spcBef>
              <a:spcAft>
                <a:spcPts val="0"/>
              </a:spcAft>
              <a:buNone/>
            </a:pPr>
            <a:r>
              <a:rPr b="1" lang="en" sz="1900"/>
              <a:t>What is it? </a:t>
            </a:r>
            <a:endParaRPr b="1" sz="1900"/>
          </a:p>
          <a:p>
            <a:pPr indent="0" lvl="0" marL="0" rtl="0" algn="l">
              <a:lnSpc>
                <a:spcPct val="115000"/>
              </a:lnSpc>
              <a:spcBef>
                <a:spcPts val="800"/>
              </a:spcBef>
              <a:spcAft>
                <a:spcPts val="0"/>
              </a:spcAft>
              <a:buNone/>
            </a:pPr>
            <a:r>
              <a:t/>
            </a:r>
            <a:endParaRPr sz="1900"/>
          </a:p>
          <a:p>
            <a:pPr indent="0" lvl="0" marL="0" rtl="0" algn="l">
              <a:lnSpc>
                <a:spcPct val="115000"/>
              </a:lnSpc>
              <a:spcBef>
                <a:spcPts val="800"/>
              </a:spcBef>
              <a:spcAft>
                <a:spcPts val="0"/>
              </a:spcAft>
              <a:buNone/>
            </a:pPr>
            <a:r>
              <a:rPr b="1" lang="en" sz="1900"/>
              <a:t>Who takes it? </a:t>
            </a:r>
            <a:endParaRPr b="1" sz="1900"/>
          </a:p>
          <a:p>
            <a:pPr indent="0" lvl="0" marL="0" rtl="0" algn="l">
              <a:lnSpc>
                <a:spcPct val="115000"/>
              </a:lnSpc>
              <a:spcBef>
                <a:spcPts val="800"/>
              </a:spcBef>
              <a:spcAft>
                <a:spcPts val="0"/>
              </a:spcAft>
              <a:buNone/>
            </a:pPr>
            <a:r>
              <a:t/>
            </a:r>
            <a:endParaRPr sz="1900"/>
          </a:p>
          <a:p>
            <a:pPr indent="0" lvl="0" marL="0" rtl="0" algn="l">
              <a:lnSpc>
                <a:spcPct val="115000"/>
              </a:lnSpc>
              <a:spcBef>
                <a:spcPts val="800"/>
              </a:spcBef>
              <a:spcAft>
                <a:spcPts val="0"/>
              </a:spcAft>
              <a:buNone/>
            </a:pPr>
            <a:r>
              <a:rPr b="1" lang="en" sz="1900"/>
              <a:t>How do you administer the survey? </a:t>
            </a:r>
            <a:endParaRPr b="1" sz="1900"/>
          </a:p>
          <a:p>
            <a:pPr indent="0" lvl="0" marL="0" rtl="0" algn="l">
              <a:lnSpc>
                <a:spcPct val="115000"/>
              </a:lnSpc>
              <a:spcBef>
                <a:spcPts val="800"/>
              </a:spcBef>
              <a:spcAft>
                <a:spcPts val="0"/>
              </a:spcAft>
              <a:buNone/>
            </a:pPr>
            <a:r>
              <a:t/>
            </a:r>
            <a:endParaRPr sz="1900"/>
          </a:p>
          <a:p>
            <a:pPr indent="0" lvl="0" marL="0" rtl="0" algn="l">
              <a:lnSpc>
                <a:spcPct val="115000"/>
              </a:lnSpc>
              <a:spcBef>
                <a:spcPts val="800"/>
              </a:spcBef>
              <a:spcAft>
                <a:spcPts val="0"/>
              </a:spcAft>
              <a:buNone/>
            </a:pPr>
            <a:r>
              <a:rPr b="1" lang="en" sz="1900"/>
              <a:t>How do I get/use my data? </a:t>
            </a:r>
            <a:endParaRPr b="1" sz="1900"/>
          </a:p>
          <a:p>
            <a:pPr indent="0" lvl="0" marL="0" rtl="0" algn="l">
              <a:lnSpc>
                <a:spcPct val="115000"/>
              </a:lnSpc>
              <a:spcBef>
                <a:spcPts val="800"/>
              </a:spcBef>
              <a:spcAft>
                <a:spcPts val="0"/>
              </a:spcAft>
              <a:buNone/>
            </a:pPr>
            <a:r>
              <a:t/>
            </a:r>
            <a:endParaRPr sz="1900">
              <a:solidFill>
                <a:schemeClr val="accent2"/>
              </a:solidFill>
            </a:endParaRPr>
          </a:p>
          <a:p>
            <a:pPr indent="0" lvl="0" marL="457200" rtl="0" algn="l">
              <a:lnSpc>
                <a:spcPct val="115000"/>
              </a:lnSpc>
              <a:spcBef>
                <a:spcPts val="800"/>
              </a:spcBef>
              <a:spcAft>
                <a:spcPts val="0"/>
              </a:spcAft>
              <a:buNone/>
            </a:pPr>
            <a:r>
              <a:t/>
            </a:r>
            <a:endParaRPr sz="1900"/>
          </a:p>
        </p:txBody>
      </p:sp>
      <p:pic>
        <p:nvPicPr>
          <p:cNvPr id="146" name="Google Shape;146;p21"/>
          <p:cNvPicPr preferRelativeResize="0"/>
          <p:nvPr/>
        </p:nvPicPr>
        <p:blipFill>
          <a:blip r:embed="rId3">
            <a:alphaModFix/>
          </a:blip>
          <a:stretch>
            <a:fillRect/>
          </a:stretch>
        </p:blipFill>
        <p:spPr>
          <a:xfrm>
            <a:off x="5232100" y="1175950"/>
            <a:ext cx="3649999" cy="279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1000"/>
                                        <p:tgtEl>
                                          <p:spTgt spid="1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Effect filter="fade" transition="in">
                                      <p:cBhvr>
                                        <p:cTn dur="1000"/>
                                        <p:tgtEl>
                                          <p:spTgt spid="1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Effect filter="fade" transition="in">
                                      <p:cBhvr>
                                        <p:cTn dur="1000"/>
                                        <p:tgtEl>
                                          <p:spTgt spid="1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animEffect filter="fade" transition="in">
                                      <p:cBhvr>
                                        <p:cTn dur="1000"/>
                                        <p:tgtEl>
                                          <p:spTgt spid="1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7" st="7"/>
                                            </p:txEl>
                                          </p:spTgt>
                                        </p:tgtEl>
                                        <p:attrNameLst>
                                          <p:attrName>style.visibility</p:attrName>
                                        </p:attrNameLst>
                                      </p:cBhvr>
                                      <p:to>
                                        <p:strVal val="visible"/>
                                      </p:to>
                                    </p:set>
                                    <p:animEffect filter="fade" transition="in">
                                      <p:cBhvr>
                                        <p:cTn dur="1000"/>
                                        <p:tgtEl>
                                          <p:spTgt spid="14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8" st="8"/>
                                            </p:txEl>
                                          </p:spTgt>
                                        </p:tgtEl>
                                        <p:attrNameLst>
                                          <p:attrName>style.visibility</p:attrName>
                                        </p:attrNameLst>
                                      </p:cBhvr>
                                      <p:to>
                                        <p:strVal val="visible"/>
                                      </p:to>
                                    </p:set>
                                    <p:animEffect filter="fade" transition="in">
                                      <p:cBhvr>
                                        <p:cTn dur="1000"/>
                                        <p:tgtEl>
                                          <p:spTgt spid="14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idx="1" type="body"/>
          </p:nvPr>
        </p:nvSpPr>
        <p:spPr>
          <a:xfrm>
            <a:off x="628650" y="1369219"/>
            <a:ext cx="38862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a:latin typeface="Open Sans"/>
                <a:ea typeface="Open Sans"/>
                <a:cs typeface="Open Sans"/>
                <a:sym typeface="Open Sans"/>
              </a:rPr>
              <a:t>Is the CBA required? </a:t>
            </a:r>
            <a:endParaRPr b="1">
              <a:latin typeface="Open Sans"/>
              <a:ea typeface="Open Sans"/>
              <a:cs typeface="Open Sans"/>
              <a:sym typeface="Open Sans"/>
            </a:endParaRPr>
          </a:p>
          <a:p>
            <a:pPr indent="0" lvl="0" marL="0" rtl="0" algn="l">
              <a:spcBef>
                <a:spcPts val="800"/>
              </a:spcBef>
              <a:spcAft>
                <a:spcPts val="0"/>
              </a:spcAft>
              <a:buNone/>
            </a:pPr>
            <a:r>
              <a:t/>
            </a:r>
            <a:endParaRPr/>
          </a:p>
          <a:p>
            <a:pPr indent="0" lvl="0" marL="0" rtl="0" algn="l">
              <a:spcBef>
                <a:spcPts val="800"/>
              </a:spcBef>
              <a:spcAft>
                <a:spcPts val="0"/>
              </a:spcAft>
              <a:buNone/>
            </a:pPr>
            <a:r>
              <a:rPr lang="en"/>
              <a:t>NO!</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It’s one tool you can use to gather staff perception on the system. </a:t>
            </a:r>
            <a:endParaRPr/>
          </a:p>
        </p:txBody>
      </p:sp>
      <p:sp>
        <p:nvSpPr>
          <p:cNvPr id="152" name="Google Shape;152;p22"/>
          <p:cNvSpPr txBox="1"/>
          <p:nvPr>
            <p:ph idx="2" type="body"/>
          </p:nvPr>
        </p:nvSpPr>
        <p:spPr>
          <a:xfrm>
            <a:off x="4629150" y="1369219"/>
            <a:ext cx="38862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a:latin typeface="Open Sans"/>
                <a:ea typeface="Open Sans"/>
                <a:cs typeface="Open Sans"/>
                <a:sym typeface="Open Sans"/>
              </a:rPr>
              <a:t>Is the CBA a needs assessment? </a:t>
            </a:r>
            <a:endParaRPr b="1">
              <a:latin typeface="Open Sans"/>
              <a:ea typeface="Open Sans"/>
              <a:cs typeface="Open Sans"/>
              <a:sym typeface="Open Sans"/>
            </a:endParaRPr>
          </a:p>
          <a:p>
            <a:pPr indent="0" lvl="0" marL="0" rtl="0" algn="l">
              <a:spcBef>
                <a:spcPts val="800"/>
              </a:spcBef>
              <a:spcAft>
                <a:spcPts val="0"/>
              </a:spcAft>
              <a:buNone/>
            </a:pPr>
            <a:r>
              <a:t/>
            </a:r>
            <a:endParaRPr/>
          </a:p>
          <a:p>
            <a:pPr indent="0" lvl="0" marL="0" rtl="0" algn="l">
              <a:spcBef>
                <a:spcPts val="800"/>
              </a:spcBef>
              <a:spcAft>
                <a:spcPts val="0"/>
              </a:spcAft>
              <a:buNone/>
            </a:pPr>
            <a:r>
              <a:rPr lang="en"/>
              <a:t>NO!</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It’s one part of a comprehensive needs assessment, but it is not the whole thing. </a:t>
            </a:r>
            <a:endParaRPr/>
          </a:p>
        </p:txBody>
      </p:sp>
      <p:sp>
        <p:nvSpPr>
          <p:cNvPr id="153" name="Google Shape;153;p2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Misconceptions- Clearing the Air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0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000"/>
                                        <p:tgtEl>
                                          <p:spTgt spid="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1000"/>
                                        <p:tgtEl>
                                          <p:spTgt spid="1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1000"/>
                                        <p:tgtEl>
                                          <p:spTgt spid="1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animEffect filter="fade" transition="in">
                                      <p:cBhvr>
                                        <p:cTn dur="1000"/>
                                        <p:tgtEl>
                                          <p:spTgt spid="1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10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Effect filter="fade" transition="in">
                                      <p:cBhvr>
                                        <p:cTn dur="1000"/>
                                        <p:tgtEl>
                                          <p:spTgt spid="1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Effect filter="fade" transition="in">
                                      <p:cBhvr>
                                        <p:cTn dur="1000"/>
                                        <p:tgtEl>
                                          <p:spTgt spid="1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Effect filter="fade" transition="in">
                                      <p:cBhvr>
                                        <p:cTn dur="1000"/>
                                        <p:tgtEl>
                                          <p:spTgt spid="1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Effect filter="fade" transition="in">
                                      <p:cBhvr>
                                        <p:cTn dur="1000"/>
                                        <p:tgtEl>
                                          <p:spTgt spid="15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idx="1" type="body"/>
          </p:nvPr>
        </p:nvSpPr>
        <p:spPr>
          <a:xfrm>
            <a:off x="628650" y="1233055"/>
            <a:ext cx="7886700" cy="33996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Perception Survey</a:t>
            </a:r>
            <a:endParaRPr/>
          </a:p>
          <a:p>
            <a:pPr indent="-317500" lvl="1" marL="914400" rtl="0" algn="l">
              <a:spcBef>
                <a:spcPts val="0"/>
              </a:spcBef>
              <a:spcAft>
                <a:spcPts val="0"/>
              </a:spcAft>
              <a:buSzPts val="1400"/>
              <a:buChar char="○"/>
            </a:pPr>
            <a:r>
              <a:rPr lang="en"/>
              <a:t>Created by: KSDE, MTSS, and ESC Leaders</a:t>
            </a:r>
            <a:endParaRPr/>
          </a:p>
          <a:p>
            <a:pPr indent="0" lvl="0" marL="914400" rtl="0" algn="l">
              <a:spcBef>
                <a:spcPts val="800"/>
              </a:spcBef>
              <a:spcAft>
                <a:spcPts val="0"/>
              </a:spcAft>
              <a:buNone/>
            </a:pPr>
            <a:r>
              <a:t/>
            </a:r>
            <a:endParaRPr/>
          </a:p>
          <a:p>
            <a:pPr indent="-317500" lvl="0" marL="457200" rtl="0" algn="l">
              <a:spcBef>
                <a:spcPts val="800"/>
              </a:spcBef>
              <a:spcAft>
                <a:spcPts val="0"/>
              </a:spcAft>
              <a:buSzPts val="1400"/>
              <a:buChar char="●"/>
            </a:pPr>
            <a:r>
              <a:rPr lang="en"/>
              <a:t>6 Evaluated Areas: (</a:t>
            </a:r>
            <a:r>
              <a:rPr lang="en" u="sng">
                <a:solidFill>
                  <a:schemeClr val="accent1"/>
                </a:solidFill>
                <a:hlinkClick r:id="rId3">
                  <a:extLst>
                    <a:ext uri="{A12FA001-AC4F-418D-AE19-62706E023703}">
                      <ahyp:hlinkClr val="tx"/>
                    </a:ext>
                  </a:extLst>
                </a:hlinkClick>
              </a:rPr>
              <a:t>Items</a:t>
            </a:r>
            <a:r>
              <a:rPr lang="en"/>
              <a:t>)</a:t>
            </a:r>
            <a:endParaRPr/>
          </a:p>
          <a:p>
            <a:pPr indent="-317500" lvl="1" marL="914400" rtl="0" algn="l">
              <a:spcBef>
                <a:spcPts val="0"/>
              </a:spcBef>
              <a:spcAft>
                <a:spcPts val="0"/>
              </a:spcAft>
              <a:buSzPts val="1400"/>
              <a:buChar char="○"/>
            </a:pPr>
            <a:r>
              <a:rPr lang="en"/>
              <a:t>State Board Outcomes</a:t>
            </a:r>
            <a:endParaRPr/>
          </a:p>
          <a:p>
            <a:pPr indent="-317500" lvl="1" marL="914400" rtl="0" algn="l">
              <a:spcBef>
                <a:spcPts val="0"/>
              </a:spcBef>
              <a:spcAft>
                <a:spcPts val="0"/>
              </a:spcAft>
              <a:buSzPts val="1400"/>
              <a:buChar char="○"/>
            </a:pPr>
            <a:r>
              <a:rPr lang="en"/>
              <a:t>Foundational Structures</a:t>
            </a:r>
            <a:endParaRPr/>
          </a:p>
          <a:p>
            <a:pPr indent="-317500" lvl="1" marL="914400" rtl="0" algn="l">
              <a:spcBef>
                <a:spcPts val="0"/>
              </a:spcBef>
              <a:spcAft>
                <a:spcPts val="0"/>
              </a:spcAft>
              <a:buSzPts val="1400"/>
              <a:buChar char="○"/>
            </a:pPr>
            <a:r>
              <a:rPr lang="en"/>
              <a:t>Leadership &amp; Culture</a:t>
            </a:r>
            <a:endParaRPr/>
          </a:p>
          <a:p>
            <a:pPr indent="-317500" lvl="1" marL="914400" rtl="0" algn="l">
              <a:spcBef>
                <a:spcPts val="0"/>
              </a:spcBef>
              <a:spcAft>
                <a:spcPts val="0"/>
              </a:spcAft>
              <a:buSzPts val="1400"/>
              <a:buChar char="○"/>
            </a:pPr>
            <a:r>
              <a:rPr lang="en"/>
              <a:t>Curriculum, Instruction, and Assessment</a:t>
            </a:r>
            <a:endParaRPr/>
          </a:p>
          <a:p>
            <a:pPr indent="-317500" lvl="1" marL="914400" rtl="0" algn="l">
              <a:spcBef>
                <a:spcPts val="0"/>
              </a:spcBef>
              <a:spcAft>
                <a:spcPts val="0"/>
              </a:spcAft>
              <a:buSzPts val="1400"/>
              <a:buChar char="○"/>
            </a:pPr>
            <a:r>
              <a:rPr lang="en"/>
              <a:t>Data-Based Decision Making</a:t>
            </a:r>
            <a:endParaRPr/>
          </a:p>
          <a:p>
            <a:pPr indent="-317500" lvl="1" marL="914400" rtl="0" algn="l">
              <a:spcBef>
                <a:spcPts val="0"/>
              </a:spcBef>
              <a:spcAft>
                <a:spcPts val="0"/>
              </a:spcAft>
              <a:buSzPts val="1400"/>
              <a:buChar char="○"/>
            </a:pPr>
            <a:r>
              <a:rPr lang="en"/>
              <a:t>Design Principles</a:t>
            </a:r>
            <a:endParaRPr/>
          </a:p>
          <a:p>
            <a:pPr indent="-317500" lvl="2" marL="1371600" rtl="0" algn="l">
              <a:spcBef>
                <a:spcPts val="0"/>
              </a:spcBef>
              <a:spcAft>
                <a:spcPts val="0"/>
              </a:spcAft>
              <a:buSzPts val="1400"/>
              <a:buChar char="■"/>
            </a:pPr>
            <a:r>
              <a:rPr lang="en"/>
              <a:t>Student Success Skills, Personalized Learning, Family/Business/Community Partnerships, and Real World Application</a:t>
            </a:r>
            <a:endParaRPr/>
          </a:p>
        </p:txBody>
      </p:sp>
      <p:sp>
        <p:nvSpPr>
          <p:cNvPr id="159" name="Google Shape;159;p2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is it? </a:t>
            </a:r>
            <a:endParaRPr/>
          </a:p>
        </p:txBody>
      </p:sp>
      <p:pic>
        <p:nvPicPr>
          <p:cNvPr id="160" name="Google Shape;160;p23"/>
          <p:cNvPicPr preferRelativeResize="0"/>
          <p:nvPr/>
        </p:nvPicPr>
        <p:blipFill>
          <a:blip r:embed="rId4">
            <a:alphaModFix/>
          </a:blip>
          <a:stretch>
            <a:fillRect/>
          </a:stretch>
        </p:blipFill>
        <p:spPr>
          <a:xfrm>
            <a:off x="6121075" y="1500400"/>
            <a:ext cx="2801575" cy="214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0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10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10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10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1000"/>
                                        <p:tgtEl>
                                          <p:spTgt spid="1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animEffect filter="fade" transition="in">
                                      <p:cBhvr>
                                        <p:cTn dur="1000"/>
                                        <p:tgtEl>
                                          <p:spTgt spid="1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animEffect filter="fade" transition="in">
                                      <p:cBhvr>
                                        <p:cTn dur="1000"/>
                                        <p:tgtEl>
                                          <p:spTgt spid="1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7" st="7"/>
                                            </p:txEl>
                                          </p:spTgt>
                                        </p:tgtEl>
                                        <p:attrNameLst>
                                          <p:attrName>style.visibility</p:attrName>
                                        </p:attrNameLst>
                                      </p:cBhvr>
                                      <p:to>
                                        <p:strVal val="visible"/>
                                      </p:to>
                                    </p:set>
                                    <p:animEffect filter="fade" transition="in">
                                      <p:cBhvr>
                                        <p:cTn dur="1000"/>
                                        <p:tgtEl>
                                          <p:spTgt spid="15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8" st="8"/>
                                            </p:txEl>
                                          </p:spTgt>
                                        </p:tgtEl>
                                        <p:attrNameLst>
                                          <p:attrName>style.visibility</p:attrName>
                                        </p:attrNameLst>
                                      </p:cBhvr>
                                      <p:to>
                                        <p:strVal val="visible"/>
                                      </p:to>
                                    </p:set>
                                    <p:animEffect filter="fade" transition="in">
                                      <p:cBhvr>
                                        <p:cTn dur="1000"/>
                                        <p:tgtEl>
                                          <p:spTgt spid="15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9" st="9"/>
                                            </p:txEl>
                                          </p:spTgt>
                                        </p:tgtEl>
                                        <p:attrNameLst>
                                          <p:attrName>style.visibility</p:attrName>
                                        </p:attrNameLst>
                                      </p:cBhvr>
                                      <p:to>
                                        <p:strVal val="visible"/>
                                      </p:to>
                                    </p:set>
                                    <p:animEffect filter="fade" transition="in">
                                      <p:cBhvr>
                                        <p:cTn dur="1000"/>
                                        <p:tgtEl>
                                          <p:spTgt spid="15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0" st="10"/>
                                            </p:txEl>
                                          </p:spTgt>
                                        </p:tgtEl>
                                        <p:attrNameLst>
                                          <p:attrName>style.visibility</p:attrName>
                                        </p:attrNameLst>
                                      </p:cBhvr>
                                      <p:to>
                                        <p:strVal val="visible"/>
                                      </p:to>
                                    </p:set>
                                    <p:animEffect filter="fade" transition="in">
                                      <p:cBhvr>
                                        <p:cTn dur="1000"/>
                                        <p:tgtEl>
                                          <p:spTgt spid="15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idx="1" type="body"/>
          </p:nvPr>
        </p:nvSpPr>
        <p:spPr>
          <a:xfrm>
            <a:off x="629841" y="1260872"/>
            <a:ext cx="3868500" cy="685800"/>
          </a:xfrm>
          <a:prstGeom prst="rect">
            <a:avLst/>
          </a:prstGeom>
        </p:spPr>
        <p:txBody>
          <a:bodyPr anchorCtr="0" anchor="b" bIns="34275" lIns="68575" spcFirstLastPara="1" rIns="68575" wrap="square" tIns="34275">
            <a:normAutofit/>
          </a:bodyPr>
          <a:lstStyle/>
          <a:p>
            <a:pPr indent="-228600" lvl="0" marL="457200" rtl="0" algn="l">
              <a:spcBef>
                <a:spcPts val="800"/>
              </a:spcBef>
              <a:spcAft>
                <a:spcPts val="0"/>
              </a:spcAft>
              <a:buSzPts val="2100"/>
              <a:buNone/>
            </a:pPr>
            <a:r>
              <a:rPr lang="en"/>
              <a:t>Recommended</a:t>
            </a:r>
            <a:endParaRPr/>
          </a:p>
        </p:txBody>
      </p:sp>
      <p:sp>
        <p:nvSpPr>
          <p:cNvPr id="166" name="Google Shape;166;p24"/>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Who takes the survey? </a:t>
            </a:r>
            <a:endParaRPr/>
          </a:p>
        </p:txBody>
      </p:sp>
      <p:sp>
        <p:nvSpPr>
          <p:cNvPr id="167" name="Google Shape;167;p24"/>
          <p:cNvSpPr txBox="1"/>
          <p:nvPr>
            <p:ph idx="2" type="body"/>
          </p:nvPr>
        </p:nvSpPr>
        <p:spPr>
          <a:xfrm>
            <a:off x="629841" y="2003821"/>
            <a:ext cx="3868500" cy="2235600"/>
          </a:xfrm>
          <a:prstGeom prst="rect">
            <a:avLst/>
          </a:prstGeom>
        </p:spPr>
        <p:txBody>
          <a:bodyPr anchorCtr="0" anchor="t" bIns="34275" lIns="68575" spcFirstLastPara="1" rIns="68575" wrap="square" tIns="34275">
            <a:normAutofit/>
          </a:bodyPr>
          <a:lstStyle/>
          <a:p>
            <a:pPr indent="-381000" lvl="0" marL="457200" rtl="0" algn="l">
              <a:spcBef>
                <a:spcPts val="800"/>
              </a:spcBef>
              <a:spcAft>
                <a:spcPts val="0"/>
              </a:spcAft>
              <a:buClr>
                <a:schemeClr val="dk1"/>
              </a:buClr>
              <a:buSzPts val="2400"/>
              <a:buFont typeface="Open Sans Light"/>
              <a:buChar char="●"/>
            </a:pPr>
            <a:r>
              <a:rPr lang="en" sz="2400"/>
              <a:t>Administrators</a:t>
            </a:r>
            <a:endParaRPr sz="2400"/>
          </a:p>
          <a:p>
            <a:pPr indent="-381000" lvl="0" marL="457200" rtl="0" algn="l">
              <a:spcBef>
                <a:spcPts val="0"/>
              </a:spcBef>
              <a:spcAft>
                <a:spcPts val="0"/>
              </a:spcAft>
              <a:buClr>
                <a:schemeClr val="dk1"/>
              </a:buClr>
              <a:buSzPts val="2400"/>
              <a:buFont typeface="Open Sans Light"/>
              <a:buChar char="●"/>
            </a:pPr>
            <a:r>
              <a:rPr lang="en" sz="2400"/>
              <a:t>Certified Staff</a:t>
            </a:r>
            <a:endParaRPr sz="2400"/>
          </a:p>
          <a:p>
            <a:pPr indent="-361950" lvl="0" marL="457200" rtl="0" algn="l">
              <a:spcBef>
                <a:spcPts val="0"/>
              </a:spcBef>
              <a:spcAft>
                <a:spcPts val="0"/>
              </a:spcAft>
              <a:buClr>
                <a:schemeClr val="dk1"/>
              </a:buClr>
              <a:buSzPts val="2100"/>
              <a:buFont typeface="Open Sans Light"/>
              <a:buChar char="●"/>
            </a:pPr>
            <a:r>
              <a:rPr lang="en" sz="2100"/>
              <a:t>Classified Staff </a:t>
            </a:r>
            <a:endParaRPr sz="2100"/>
          </a:p>
          <a:p>
            <a:pPr indent="-342900" lvl="1" marL="914400" rtl="0" algn="l">
              <a:spcBef>
                <a:spcPts val="0"/>
              </a:spcBef>
              <a:spcAft>
                <a:spcPts val="0"/>
              </a:spcAft>
              <a:buSzPts val="1800"/>
              <a:buFont typeface="Open Sans Light"/>
              <a:buChar char="○"/>
            </a:pPr>
            <a:r>
              <a:rPr lang="en" sz="1800"/>
              <a:t>Human Resources</a:t>
            </a:r>
            <a:endParaRPr sz="1800"/>
          </a:p>
          <a:p>
            <a:pPr indent="-342900" lvl="1" marL="914400" rtl="0" algn="l">
              <a:spcBef>
                <a:spcPts val="0"/>
              </a:spcBef>
              <a:spcAft>
                <a:spcPts val="0"/>
              </a:spcAft>
              <a:buSzPts val="1800"/>
              <a:buFont typeface="Open Sans Light"/>
              <a:buChar char="○"/>
            </a:pPr>
            <a:r>
              <a:rPr lang="en" sz="1800"/>
              <a:t>Special Services</a:t>
            </a:r>
            <a:endParaRPr sz="1800"/>
          </a:p>
        </p:txBody>
      </p:sp>
      <p:sp>
        <p:nvSpPr>
          <p:cNvPr id="168" name="Google Shape;168;p24"/>
          <p:cNvSpPr txBox="1"/>
          <p:nvPr>
            <p:ph idx="3" type="body"/>
          </p:nvPr>
        </p:nvSpPr>
        <p:spPr>
          <a:xfrm>
            <a:off x="4629150" y="1260872"/>
            <a:ext cx="38874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Consider</a:t>
            </a:r>
            <a:endParaRPr/>
          </a:p>
        </p:txBody>
      </p:sp>
      <p:sp>
        <p:nvSpPr>
          <p:cNvPr id="169" name="Google Shape;169;p24"/>
          <p:cNvSpPr txBox="1"/>
          <p:nvPr>
            <p:ph idx="4" type="body"/>
          </p:nvPr>
        </p:nvSpPr>
        <p:spPr>
          <a:xfrm>
            <a:off x="4629150" y="2003821"/>
            <a:ext cx="3887400" cy="2235600"/>
          </a:xfrm>
          <a:prstGeom prst="rect">
            <a:avLst/>
          </a:prstGeom>
        </p:spPr>
        <p:txBody>
          <a:bodyPr anchorCtr="0" anchor="t" bIns="34275" lIns="68575" spcFirstLastPara="1" rIns="68575" wrap="square" tIns="34275">
            <a:normAutofit/>
          </a:bodyPr>
          <a:lstStyle/>
          <a:p>
            <a:pPr indent="-361950" lvl="0" marL="457200" rtl="0" algn="l">
              <a:spcBef>
                <a:spcPts val="800"/>
              </a:spcBef>
              <a:spcAft>
                <a:spcPts val="0"/>
              </a:spcAft>
              <a:buSzPts val="2100"/>
              <a:buChar char="●"/>
            </a:pPr>
            <a:r>
              <a:rPr lang="en" sz="2100"/>
              <a:t>Paraprofessionals</a:t>
            </a:r>
            <a:endParaRPr sz="2100"/>
          </a:p>
          <a:p>
            <a:pPr indent="-361950" lvl="0" marL="457200" rtl="0" algn="l">
              <a:spcBef>
                <a:spcPts val="0"/>
              </a:spcBef>
              <a:spcAft>
                <a:spcPts val="0"/>
              </a:spcAft>
              <a:buSzPts val="2100"/>
              <a:buChar char="●"/>
            </a:pPr>
            <a:r>
              <a:rPr lang="en" sz="2100"/>
              <a:t>Teacher Aides</a:t>
            </a:r>
            <a:endParaRPr sz="2100"/>
          </a:p>
          <a:p>
            <a:pPr indent="0" lvl="0" marL="0" rtl="0" algn="l">
              <a:spcBef>
                <a:spcPts val="800"/>
              </a:spcBef>
              <a:spcAft>
                <a:spcPts val="0"/>
              </a:spcAft>
              <a:buNone/>
            </a:pPr>
            <a:r>
              <a:t/>
            </a:r>
            <a:endParaRPr sz="2100"/>
          </a:p>
          <a:p>
            <a:pPr indent="0" lvl="0" marL="0" rtl="0" algn="l">
              <a:spcBef>
                <a:spcPts val="800"/>
              </a:spcBef>
              <a:spcAft>
                <a:spcPts val="0"/>
              </a:spcAft>
              <a:buNone/>
            </a:pPr>
            <a:r>
              <a:t/>
            </a:r>
            <a:endParaRPr sz="2100"/>
          </a:p>
          <a:p>
            <a:pPr indent="-361950" lvl="0" marL="457200" rtl="0" algn="l">
              <a:spcBef>
                <a:spcPts val="800"/>
              </a:spcBef>
              <a:spcAft>
                <a:spcPts val="0"/>
              </a:spcAft>
              <a:buSzPts val="2100"/>
              <a:buChar char="●"/>
            </a:pPr>
            <a:r>
              <a:rPr lang="en" sz="2100"/>
              <a:t>Food Service</a:t>
            </a:r>
            <a:endParaRPr sz="2100"/>
          </a:p>
          <a:p>
            <a:pPr indent="-361950" lvl="0" marL="457200" rtl="0" algn="l">
              <a:spcBef>
                <a:spcPts val="0"/>
              </a:spcBef>
              <a:spcAft>
                <a:spcPts val="0"/>
              </a:spcAft>
              <a:buSzPts val="2100"/>
              <a:buChar char="●"/>
            </a:pPr>
            <a:r>
              <a:rPr lang="en" sz="2100"/>
              <a:t>Maintenance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idx="1" type="body"/>
          </p:nvPr>
        </p:nvSpPr>
        <p:spPr>
          <a:xfrm>
            <a:off x="628650" y="1369219"/>
            <a:ext cx="3886200" cy="3263400"/>
          </a:xfrm>
          <a:prstGeom prst="rect">
            <a:avLst/>
          </a:prstGeom>
        </p:spPr>
        <p:txBody>
          <a:bodyPr anchorCtr="0" anchor="t" bIns="34275" lIns="68575" spcFirstLastPara="1" rIns="68575" wrap="square" tIns="34275">
            <a:normAutofit lnSpcReduction="20000"/>
          </a:bodyPr>
          <a:lstStyle/>
          <a:p>
            <a:pPr indent="-361950" lvl="0" marL="457200" rtl="0" algn="l">
              <a:spcBef>
                <a:spcPts val="800"/>
              </a:spcBef>
              <a:spcAft>
                <a:spcPts val="0"/>
              </a:spcAft>
              <a:buSzPts val="2100"/>
              <a:buChar char="●"/>
            </a:pPr>
            <a:r>
              <a:rPr lang="en"/>
              <a:t>Introduce the Survey to Staff</a:t>
            </a:r>
            <a:endParaRPr/>
          </a:p>
          <a:p>
            <a:pPr indent="-342900" lvl="1" marL="914400" rtl="0" algn="l">
              <a:spcBef>
                <a:spcPts val="0"/>
              </a:spcBef>
              <a:spcAft>
                <a:spcPts val="0"/>
              </a:spcAft>
              <a:buSzPts val="1800"/>
              <a:buChar char="○"/>
            </a:pPr>
            <a:r>
              <a:rPr lang="en"/>
              <a:t>Purpose</a:t>
            </a:r>
            <a:endParaRPr/>
          </a:p>
          <a:p>
            <a:pPr indent="-342900" lvl="1" marL="914400" rtl="0" algn="l">
              <a:spcBef>
                <a:spcPts val="0"/>
              </a:spcBef>
              <a:spcAft>
                <a:spcPts val="0"/>
              </a:spcAft>
              <a:buSzPts val="1800"/>
              <a:buChar char="○"/>
            </a:pPr>
            <a:r>
              <a:rPr lang="en"/>
              <a:t>Content</a:t>
            </a:r>
            <a:endParaRPr/>
          </a:p>
          <a:p>
            <a:pPr indent="-342900" lvl="1" marL="914400" rtl="0" algn="l">
              <a:spcBef>
                <a:spcPts val="0"/>
              </a:spcBef>
              <a:spcAft>
                <a:spcPts val="0"/>
              </a:spcAft>
              <a:buSzPts val="1800"/>
              <a:buChar char="○"/>
            </a:pPr>
            <a:r>
              <a:rPr lang="en"/>
              <a:t>Location Selection</a:t>
            </a:r>
            <a:endParaRPr/>
          </a:p>
          <a:p>
            <a:pPr indent="-342900" lvl="1" marL="914400" rtl="0" algn="l">
              <a:spcBef>
                <a:spcPts val="0"/>
              </a:spcBef>
              <a:spcAft>
                <a:spcPts val="0"/>
              </a:spcAft>
              <a:buSzPts val="1800"/>
              <a:buChar char="○"/>
            </a:pPr>
            <a:r>
              <a:rPr lang="en" u="sng">
                <a:solidFill>
                  <a:schemeClr val="accent1"/>
                </a:solidFill>
                <a:hlinkClick r:id="rId3">
                  <a:extLst>
                    <a:ext uri="{A12FA001-AC4F-418D-AE19-62706E023703}">
                      <ahyp:hlinkClr val="tx"/>
                    </a:ext>
                  </a:extLst>
                </a:hlinkClick>
              </a:rPr>
              <a:t>Email Sample</a:t>
            </a:r>
            <a:endParaRPr>
              <a:solidFill>
                <a:schemeClr val="accent1"/>
              </a:solidFill>
            </a:endParaRPr>
          </a:p>
          <a:p>
            <a:pPr indent="0" lvl="0" marL="914400" rtl="0" algn="l">
              <a:spcBef>
                <a:spcPts val="800"/>
              </a:spcBef>
              <a:spcAft>
                <a:spcPts val="0"/>
              </a:spcAft>
              <a:buNone/>
            </a:pPr>
            <a:r>
              <a:t/>
            </a:r>
            <a:endParaRPr/>
          </a:p>
          <a:p>
            <a:pPr indent="-361950" lvl="0" marL="457200" rtl="0" algn="l">
              <a:spcBef>
                <a:spcPts val="800"/>
              </a:spcBef>
              <a:spcAft>
                <a:spcPts val="0"/>
              </a:spcAft>
              <a:buSzPts val="2100"/>
              <a:buChar char="●"/>
            </a:pPr>
            <a:r>
              <a:rPr lang="en"/>
              <a:t>Establish a Window for Survey Completion</a:t>
            </a:r>
            <a:endParaRPr/>
          </a:p>
          <a:p>
            <a:pPr indent="0" lvl="0" marL="457200" rtl="0" algn="l">
              <a:spcBef>
                <a:spcPts val="800"/>
              </a:spcBef>
              <a:spcAft>
                <a:spcPts val="0"/>
              </a:spcAft>
              <a:buNone/>
            </a:pPr>
            <a:r>
              <a:rPr lang="en"/>
              <a:t> </a:t>
            </a:r>
            <a:endParaRPr/>
          </a:p>
          <a:p>
            <a:pPr indent="-361950" lvl="0" marL="457200" rtl="0" algn="l">
              <a:spcBef>
                <a:spcPts val="800"/>
              </a:spcBef>
              <a:spcAft>
                <a:spcPts val="0"/>
              </a:spcAft>
              <a:buSzPts val="2100"/>
              <a:buChar char="●"/>
            </a:pPr>
            <a:r>
              <a:rPr lang="en"/>
              <a:t>Share Link with Directions for Survey Completion</a:t>
            </a:r>
            <a:endParaRPr/>
          </a:p>
        </p:txBody>
      </p:sp>
      <p:sp>
        <p:nvSpPr>
          <p:cNvPr id="175" name="Google Shape;175;p25"/>
          <p:cNvSpPr txBox="1"/>
          <p:nvPr>
            <p:ph idx="2" type="body"/>
          </p:nvPr>
        </p:nvSpPr>
        <p:spPr>
          <a:xfrm>
            <a:off x="5010150" y="1369219"/>
            <a:ext cx="3886200" cy="3263400"/>
          </a:xfrm>
          <a:prstGeom prst="rect">
            <a:avLst/>
          </a:prstGeom>
        </p:spPr>
        <p:txBody>
          <a:bodyPr anchorCtr="0" anchor="t" bIns="34275" lIns="68575" spcFirstLastPara="1" rIns="68575" wrap="square" tIns="34275">
            <a:normAutofit lnSpcReduction="10000"/>
          </a:bodyPr>
          <a:lstStyle/>
          <a:p>
            <a:pPr indent="0" lvl="0" marL="0" rtl="0" algn="ctr">
              <a:spcBef>
                <a:spcPts val="800"/>
              </a:spcBef>
              <a:spcAft>
                <a:spcPts val="0"/>
              </a:spcAft>
              <a:buNone/>
            </a:pPr>
            <a:r>
              <a:rPr lang="en" sz="2200" u="sng"/>
              <a:t>1-Take/User</a:t>
            </a:r>
            <a:endParaRPr sz="2200" u="sng"/>
          </a:p>
          <a:p>
            <a:pPr indent="0" lvl="0" marL="0" rtl="0" algn="ctr">
              <a:spcBef>
                <a:spcPts val="800"/>
              </a:spcBef>
              <a:spcAft>
                <a:spcPts val="0"/>
              </a:spcAft>
              <a:buNone/>
            </a:pPr>
            <a:r>
              <a:rPr lang="en" sz="2200"/>
              <a:t>Survey Link (PUBLIC): </a:t>
            </a:r>
            <a:r>
              <a:rPr lang="en" sz="2200" u="sng">
                <a:solidFill>
                  <a:schemeClr val="accent1"/>
                </a:solidFill>
                <a:hlinkClick r:id="rId4">
                  <a:extLst>
                    <a:ext uri="{A12FA001-AC4F-418D-AE19-62706E023703}">
                      <ahyp:hlinkClr val="tx"/>
                    </a:ext>
                  </a:extLst>
                </a:hlinkClick>
              </a:rPr>
              <a:t>https://ksde.sjc1.qualtrics.com/jfe/form/SV_8xpd1EvGBi7mMM6</a:t>
            </a:r>
            <a:r>
              <a:rPr lang="en" sz="2200">
                <a:solidFill>
                  <a:schemeClr val="accent1"/>
                </a:solidFill>
              </a:rPr>
              <a:t> </a:t>
            </a:r>
            <a:r>
              <a:rPr lang="en" sz="2200"/>
              <a:t> </a:t>
            </a:r>
            <a:endParaRPr sz="2200"/>
          </a:p>
          <a:p>
            <a:pPr indent="0" lvl="0" marL="0" rtl="0" algn="ctr">
              <a:spcBef>
                <a:spcPts val="800"/>
              </a:spcBef>
              <a:spcAft>
                <a:spcPts val="0"/>
              </a:spcAft>
              <a:buNone/>
            </a:pPr>
            <a:r>
              <a:t/>
            </a:r>
            <a:endParaRPr sz="2200"/>
          </a:p>
          <a:p>
            <a:pPr indent="0" lvl="0" marL="0" rtl="0" algn="ctr">
              <a:spcBef>
                <a:spcPts val="800"/>
              </a:spcBef>
              <a:spcAft>
                <a:spcPts val="0"/>
              </a:spcAft>
              <a:buNone/>
            </a:pPr>
            <a:r>
              <a:rPr lang="en" sz="2200"/>
              <a:t>Survey Link (PRIVATE): </a:t>
            </a:r>
            <a:r>
              <a:rPr lang="en" sz="2200" u="sng">
                <a:solidFill>
                  <a:schemeClr val="accent1"/>
                </a:solidFill>
                <a:hlinkClick r:id="rId5">
                  <a:extLst>
                    <a:ext uri="{A12FA001-AC4F-418D-AE19-62706E023703}">
                      <ahyp:hlinkClr val="tx"/>
                    </a:ext>
                  </a:extLst>
                </a:hlinkClick>
              </a:rPr>
              <a:t>https://ksde.sjc1.qualtrics.com/jfe/form/SV_3eGxbpZ9MgINtZQ</a:t>
            </a:r>
            <a:r>
              <a:rPr lang="en" sz="2200">
                <a:solidFill>
                  <a:schemeClr val="accent1"/>
                </a:solidFill>
              </a:rPr>
              <a:t> </a:t>
            </a:r>
            <a:endParaRPr sz="2200">
              <a:solidFill>
                <a:schemeClr val="accent1"/>
              </a:solidFill>
            </a:endParaRPr>
          </a:p>
        </p:txBody>
      </p:sp>
      <p:sp>
        <p:nvSpPr>
          <p:cNvPr id="176" name="Google Shape;176;p2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do you administer the survey?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1000"/>
                                        <p:tgtEl>
                                          <p:spTgt spid="1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animEffect filter="fade" transition="in">
                                      <p:cBhvr>
                                        <p:cTn dur="1000"/>
                                        <p:tgtEl>
                                          <p:spTgt spid="1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animEffect filter="fade" transition="in">
                                      <p:cBhvr>
                                        <p:cTn dur="1000"/>
                                        <p:tgtEl>
                                          <p:spTgt spid="1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7" st="7"/>
                                            </p:txEl>
                                          </p:spTgt>
                                        </p:tgtEl>
                                        <p:attrNameLst>
                                          <p:attrName>style.visibility</p:attrName>
                                        </p:attrNameLst>
                                      </p:cBhvr>
                                      <p:to>
                                        <p:strVal val="visible"/>
                                      </p:to>
                                    </p:set>
                                    <p:animEffect filter="fade" transition="in">
                                      <p:cBhvr>
                                        <p:cTn dur="1000"/>
                                        <p:tgtEl>
                                          <p:spTgt spid="17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8" st="8"/>
                                            </p:txEl>
                                          </p:spTgt>
                                        </p:tgtEl>
                                        <p:attrNameLst>
                                          <p:attrName>style.visibility</p:attrName>
                                        </p:attrNameLst>
                                      </p:cBhvr>
                                      <p:to>
                                        <p:strVal val="visible"/>
                                      </p:to>
                                    </p:set>
                                    <p:animEffect filter="fade" transition="in">
                                      <p:cBhvr>
                                        <p:cTn dur="1000"/>
                                        <p:tgtEl>
                                          <p:spTgt spid="17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629841" y="1905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How do I get my data? </a:t>
            </a:r>
            <a:endParaRPr/>
          </a:p>
        </p:txBody>
      </p:sp>
      <p:sp>
        <p:nvSpPr>
          <p:cNvPr id="182" name="Google Shape;182;p26"/>
          <p:cNvSpPr txBox="1"/>
          <p:nvPr>
            <p:ph idx="1" type="body"/>
          </p:nvPr>
        </p:nvSpPr>
        <p:spPr>
          <a:xfrm>
            <a:off x="3887391" y="342901"/>
            <a:ext cx="4629300" cy="4053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a:t>Options</a:t>
            </a:r>
            <a:r>
              <a:rPr lang="en"/>
              <a:t>:</a:t>
            </a:r>
            <a:r>
              <a:rPr lang="en"/>
              <a:t> </a:t>
            </a:r>
            <a:endParaRPr/>
          </a:p>
          <a:p>
            <a:pPr indent="-381000" lvl="0" marL="457200" rtl="0" algn="l">
              <a:spcBef>
                <a:spcPts val="800"/>
              </a:spcBef>
              <a:spcAft>
                <a:spcPts val="0"/>
              </a:spcAft>
              <a:buSzPts val="2400"/>
              <a:buChar char="●"/>
            </a:pPr>
            <a:r>
              <a:rPr lang="en"/>
              <a:t>1 Aggregate Report </a:t>
            </a:r>
            <a:r>
              <a:rPr lang="en"/>
              <a:t>(</a:t>
            </a:r>
            <a:r>
              <a:rPr lang="en" u="sng">
                <a:solidFill>
                  <a:schemeClr val="accent1"/>
                </a:solidFill>
                <a:hlinkClick r:id="rId3">
                  <a:extLst>
                    <a:ext uri="{A12FA001-AC4F-418D-AE19-62706E023703}">
                      <ahyp:hlinkClr val="tx"/>
                    </a:ext>
                  </a:extLst>
                </a:hlinkClick>
              </a:rPr>
              <a:t>Sample</a:t>
            </a:r>
            <a:r>
              <a:rPr lang="en"/>
              <a:t>)</a:t>
            </a:r>
            <a:endParaRPr/>
          </a:p>
          <a:p>
            <a:pPr indent="-361950" lvl="1" marL="914400" rtl="0" algn="l">
              <a:spcBef>
                <a:spcPts val="0"/>
              </a:spcBef>
              <a:spcAft>
                <a:spcPts val="0"/>
              </a:spcAft>
              <a:buSzPts val="2100"/>
              <a:buChar char="○"/>
            </a:pPr>
            <a:r>
              <a:rPr lang="en"/>
              <a:t>District Level</a:t>
            </a:r>
            <a:endParaRPr/>
          </a:p>
          <a:p>
            <a:pPr indent="-361950" lvl="1" marL="914400" rtl="0" algn="l">
              <a:spcBef>
                <a:spcPts val="0"/>
              </a:spcBef>
              <a:spcAft>
                <a:spcPts val="0"/>
              </a:spcAft>
              <a:buSzPts val="2100"/>
              <a:buChar char="○"/>
            </a:pPr>
            <a:r>
              <a:rPr lang="en"/>
              <a:t>Building Level </a:t>
            </a:r>
            <a:endParaRPr/>
          </a:p>
          <a:p>
            <a:pPr indent="0" lvl="0" marL="0" rtl="0" algn="l">
              <a:spcBef>
                <a:spcPts val="800"/>
              </a:spcBef>
              <a:spcAft>
                <a:spcPts val="0"/>
              </a:spcAft>
              <a:buNone/>
            </a:pPr>
            <a:r>
              <a:rPr lang="en"/>
              <a:t>+</a:t>
            </a:r>
            <a:endParaRPr/>
          </a:p>
          <a:p>
            <a:pPr indent="-381000" lvl="0" marL="457200" rtl="0" algn="l">
              <a:spcBef>
                <a:spcPts val="800"/>
              </a:spcBef>
              <a:spcAft>
                <a:spcPts val="0"/>
              </a:spcAft>
              <a:buSzPts val="2400"/>
              <a:buChar char="●"/>
            </a:pPr>
            <a:r>
              <a:rPr lang="en"/>
              <a:t>Building-Level</a:t>
            </a:r>
            <a:endParaRPr/>
          </a:p>
          <a:p>
            <a:pPr indent="-381000" lvl="0" marL="457200" rtl="0" algn="l">
              <a:spcBef>
                <a:spcPts val="0"/>
              </a:spcBef>
              <a:spcAft>
                <a:spcPts val="0"/>
              </a:spcAft>
              <a:buSzPts val="2400"/>
              <a:buChar char="●"/>
            </a:pPr>
            <a:r>
              <a:rPr lang="en"/>
              <a:t>Individual Buildings</a:t>
            </a:r>
            <a:endParaRPr/>
          </a:p>
        </p:txBody>
      </p:sp>
      <p:sp>
        <p:nvSpPr>
          <p:cNvPr id="183" name="Google Shape;183;p26"/>
          <p:cNvSpPr txBox="1"/>
          <p:nvPr>
            <p:ph idx="2" type="body"/>
          </p:nvPr>
        </p:nvSpPr>
        <p:spPr>
          <a:xfrm>
            <a:off x="629841" y="1695450"/>
            <a:ext cx="2949000" cy="28587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sz="1500"/>
              <a:t>Email </a:t>
            </a:r>
            <a:r>
              <a:rPr lang="en" sz="1500" u="sng">
                <a:solidFill>
                  <a:schemeClr val="hlink"/>
                </a:solidFill>
                <a:hlinkClick r:id="rId4"/>
              </a:rPr>
              <a:t>accreditation@ksde.org</a:t>
            </a:r>
            <a:endParaRPr sz="1500"/>
          </a:p>
          <a:p>
            <a:pPr indent="0" lvl="0" marL="0" rtl="0" algn="ctr">
              <a:spcBef>
                <a:spcPts val="800"/>
              </a:spcBef>
              <a:spcAft>
                <a:spcPts val="0"/>
              </a:spcAft>
              <a:buNone/>
            </a:pPr>
            <a:r>
              <a:t/>
            </a:r>
            <a:endParaRPr sz="1500"/>
          </a:p>
          <a:p>
            <a:pPr indent="0" lvl="0" marL="0" rtl="0" algn="ctr">
              <a:spcBef>
                <a:spcPts val="800"/>
              </a:spcBef>
              <a:spcAft>
                <a:spcPts val="0"/>
              </a:spcAft>
              <a:buNone/>
            </a:pPr>
            <a:r>
              <a:rPr lang="en" sz="1500"/>
              <a:t>Expect a 3-5 Business Day Turn-Around</a:t>
            </a:r>
            <a:endParaRPr sz="1500"/>
          </a:p>
          <a:p>
            <a:pPr indent="0" lvl="0" marL="0" rtl="0" algn="ctr">
              <a:spcBef>
                <a:spcPts val="800"/>
              </a:spcBef>
              <a:spcAft>
                <a:spcPts val="0"/>
              </a:spcAft>
              <a:buNone/>
            </a:pPr>
            <a:r>
              <a:t/>
            </a:r>
            <a:endParaRPr sz="1500"/>
          </a:p>
          <a:p>
            <a:pPr indent="0" lvl="0" marL="0" rtl="0" algn="ctr">
              <a:spcBef>
                <a:spcPts val="800"/>
              </a:spcBef>
              <a:spcAft>
                <a:spcPts val="0"/>
              </a:spcAft>
              <a:buNone/>
            </a:pPr>
            <a:r>
              <a:rPr lang="en" sz="1500"/>
              <a:t>Sarah Perryman (</a:t>
            </a:r>
            <a:r>
              <a:rPr lang="en" sz="1500" u="sng">
                <a:solidFill>
                  <a:schemeClr val="hlink"/>
                </a:solidFill>
                <a:hlinkClick r:id="rId5"/>
              </a:rPr>
              <a:t>sperryman@ksde.org</a:t>
            </a:r>
            <a:r>
              <a:rPr lang="en" sz="1500"/>
              <a:t>) </a:t>
            </a:r>
            <a:endParaRPr sz="1500"/>
          </a:p>
          <a:p>
            <a:pPr indent="0" lvl="0" marL="0" rtl="0" algn="ctr">
              <a:spcBef>
                <a:spcPts val="800"/>
              </a:spcBef>
              <a:spcAft>
                <a:spcPts val="0"/>
              </a:spcAft>
              <a:buNone/>
            </a:pPr>
            <a:r>
              <a:rPr lang="en" sz="1500"/>
              <a:t>Ann Yates (</a:t>
            </a:r>
            <a:r>
              <a:rPr lang="en" sz="1500" u="sng">
                <a:solidFill>
                  <a:schemeClr val="hlink"/>
                </a:solidFill>
                <a:hlinkClick r:id="rId6"/>
              </a:rPr>
              <a:t>ayates@ksde.org</a:t>
            </a:r>
            <a:r>
              <a:rPr lang="en" sz="1500"/>
              <a:t>)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10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10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1000"/>
                                        <p:tgtEl>
                                          <p:spTgt spid="1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1000"/>
                                        <p:tgtEl>
                                          <p:spTgt spid="1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Effect filter="fade" transition="in">
                                      <p:cBhvr>
                                        <p:cTn dur="1000"/>
                                        <p:tgtEl>
                                          <p:spTgt spid="1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animEffect filter="fade" transition="in">
                                      <p:cBhvr>
                                        <p:cTn dur="1000"/>
                                        <p:tgtEl>
                                          <p:spTgt spid="1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6" st="6"/>
                                            </p:txEl>
                                          </p:spTgt>
                                        </p:tgtEl>
                                        <p:attrNameLst>
                                          <p:attrName>style.visibility</p:attrName>
                                        </p:attrNameLst>
                                      </p:cBhvr>
                                      <p:to>
                                        <p:strVal val="visible"/>
                                      </p:to>
                                    </p:set>
                                    <p:animEffect filter="fade" transition="in">
                                      <p:cBhvr>
                                        <p:cTn dur="1000"/>
                                        <p:tgtEl>
                                          <p:spTgt spid="18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629841" y="1905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How do I use my data? </a:t>
            </a:r>
            <a:endParaRPr/>
          </a:p>
        </p:txBody>
      </p:sp>
      <p:sp>
        <p:nvSpPr>
          <p:cNvPr id="189" name="Google Shape;189;p27"/>
          <p:cNvSpPr txBox="1"/>
          <p:nvPr>
            <p:ph idx="2" type="body"/>
          </p:nvPr>
        </p:nvSpPr>
        <p:spPr>
          <a:xfrm>
            <a:off x="629851" y="1543050"/>
            <a:ext cx="3144600" cy="28587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Char char="●"/>
            </a:pPr>
            <a:r>
              <a:rPr lang="en" sz="1400"/>
              <a:t>Use Items Across Components to Validate Responses</a:t>
            </a:r>
            <a:endParaRPr sz="1400"/>
          </a:p>
          <a:p>
            <a:pPr indent="-311150" lvl="1" marL="914400" rtl="0" algn="l">
              <a:spcBef>
                <a:spcPts val="0"/>
              </a:spcBef>
              <a:spcAft>
                <a:spcPts val="0"/>
              </a:spcAft>
              <a:buSzPts val="1300"/>
              <a:buChar char="○"/>
            </a:pPr>
            <a:r>
              <a:rPr lang="en" sz="1300"/>
              <a:t>Extrapolate Larger Themes</a:t>
            </a:r>
            <a:endParaRPr sz="1300"/>
          </a:p>
          <a:p>
            <a:pPr indent="0" lvl="0" marL="45720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Buildings can use this to </a:t>
            </a:r>
            <a:r>
              <a:rPr lang="en" sz="1400"/>
              <a:t>inform</a:t>
            </a:r>
            <a:r>
              <a:rPr lang="en" sz="1400"/>
              <a:t> their Legislated Building Needs Assessment</a:t>
            </a:r>
            <a:endParaRPr sz="1400"/>
          </a:p>
          <a:p>
            <a:pPr indent="0" lvl="0" marL="45720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Compare to Quantitative Data to Determine Trends &amp; Goals</a:t>
            </a:r>
            <a:endParaRPr sz="1400"/>
          </a:p>
          <a:p>
            <a:pPr indent="-311150" lvl="1" marL="914400" rtl="0" algn="l">
              <a:spcBef>
                <a:spcPts val="0"/>
              </a:spcBef>
              <a:spcAft>
                <a:spcPts val="0"/>
              </a:spcAft>
              <a:buSzPts val="1300"/>
              <a:buChar char="○"/>
            </a:pPr>
            <a:r>
              <a:rPr lang="en" sz="1300" u="sng">
                <a:solidFill>
                  <a:schemeClr val="accent1"/>
                </a:solidFill>
                <a:hlinkClick r:id="rId3">
                  <a:extLst>
                    <a:ext uri="{A12FA001-AC4F-418D-AE19-62706E023703}">
                      <ahyp:hlinkClr val="tx"/>
                    </a:ext>
                  </a:extLst>
                </a:hlinkClick>
              </a:rPr>
              <a:t>Data Analysis Action Steps</a:t>
            </a:r>
            <a:endParaRPr sz="1300">
              <a:solidFill>
                <a:schemeClr val="accent1"/>
              </a:solidFill>
            </a:endParaRPr>
          </a:p>
        </p:txBody>
      </p:sp>
      <p:pic>
        <p:nvPicPr>
          <p:cNvPr id="190" name="Google Shape;190;p27"/>
          <p:cNvPicPr preferRelativeResize="0"/>
          <p:nvPr/>
        </p:nvPicPr>
        <p:blipFill>
          <a:blip r:embed="rId4">
            <a:alphaModFix/>
          </a:blip>
          <a:stretch>
            <a:fillRect/>
          </a:stretch>
        </p:blipFill>
        <p:spPr>
          <a:xfrm>
            <a:off x="5016025" y="218225"/>
            <a:ext cx="3235650" cy="4305301"/>
          </a:xfrm>
          <a:prstGeom prst="rect">
            <a:avLst/>
          </a:prstGeom>
          <a:noFill/>
          <a:ln cap="flat" cmpd="sng" w="9525">
            <a:solidFill>
              <a:schemeClr val="accent4"/>
            </a:solidFill>
            <a:prstDash val="solid"/>
            <a:round/>
            <a:headEnd len="sm" w="sm" type="none"/>
            <a:tailEnd len="sm" w="sm" type="none"/>
          </a:ln>
          <a:effectLst>
            <a:outerShdw blurRad="57150" rotWithShape="0" algn="bl" dir="7980000" dist="133350">
              <a:schemeClr val="accent2">
                <a:alpha val="50000"/>
              </a:scheme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idx="1" type="body"/>
          </p:nvPr>
        </p:nvSpPr>
        <p:spPr>
          <a:xfrm>
            <a:off x="628650" y="1233055"/>
            <a:ext cx="7886700" cy="3399600"/>
          </a:xfrm>
          <a:prstGeom prst="rect">
            <a:avLst/>
          </a:prstGeom>
        </p:spPr>
        <p:txBody>
          <a:bodyPr anchorCtr="0" anchor="t" bIns="34275" lIns="68575" spcFirstLastPara="1" rIns="68575" wrap="square" tIns="34275">
            <a:normAutofit/>
          </a:bodyPr>
          <a:lstStyle/>
          <a:p>
            <a:pPr indent="-374650" lvl="0" marL="457200" rtl="0" algn="l">
              <a:lnSpc>
                <a:spcPct val="115000"/>
              </a:lnSpc>
              <a:spcBef>
                <a:spcPts val="800"/>
              </a:spcBef>
              <a:spcAft>
                <a:spcPts val="0"/>
              </a:spcAft>
              <a:buSzPts val="2300"/>
              <a:buChar char="●"/>
            </a:pPr>
            <a:r>
              <a:rPr lang="en" sz="3000" u="sng">
                <a:solidFill>
                  <a:schemeClr val="accent1"/>
                </a:solidFill>
                <a:hlinkClick r:id="rId3">
                  <a:extLst>
                    <a:ext uri="{A12FA001-AC4F-418D-AE19-62706E023703}">
                      <ahyp:hlinkClr val="tx"/>
                    </a:ext>
                  </a:extLst>
                </a:hlinkClick>
              </a:rPr>
              <a:t>CBA Administration Guidance</a:t>
            </a:r>
            <a:endParaRPr sz="3000">
              <a:solidFill>
                <a:schemeClr val="accent1"/>
              </a:solidFill>
            </a:endParaRPr>
          </a:p>
          <a:p>
            <a:pPr indent="-374650" lvl="0" marL="457200" rtl="0" algn="l">
              <a:lnSpc>
                <a:spcPct val="115000"/>
              </a:lnSpc>
              <a:spcBef>
                <a:spcPts val="0"/>
              </a:spcBef>
              <a:spcAft>
                <a:spcPts val="0"/>
              </a:spcAft>
              <a:buSzPts val="2300"/>
              <a:buChar char="●"/>
            </a:pPr>
            <a:r>
              <a:rPr lang="en" sz="3000" u="sng">
                <a:solidFill>
                  <a:schemeClr val="accent1"/>
                </a:solidFill>
                <a:hlinkClick r:id="rId4">
                  <a:extLst>
                    <a:ext uri="{A12FA001-AC4F-418D-AE19-62706E023703}">
                      <ahyp:hlinkClr val="tx"/>
                    </a:ext>
                  </a:extLst>
                </a:hlinkClick>
              </a:rPr>
              <a:t>CBA Results Guidance</a:t>
            </a:r>
            <a:endParaRPr sz="3000">
              <a:solidFill>
                <a:schemeClr val="accent1"/>
              </a:solidFill>
            </a:endParaRPr>
          </a:p>
          <a:p>
            <a:pPr indent="-374650" lvl="0" marL="457200" rtl="0" algn="l">
              <a:lnSpc>
                <a:spcPct val="115000"/>
              </a:lnSpc>
              <a:spcBef>
                <a:spcPts val="0"/>
              </a:spcBef>
              <a:spcAft>
                <a:spcPts val="0"/>
              </a:spcAft>
              <a:buSzPts val="2300"/>
              <a:buChar char="●"/>
            </a:pPr>
            <a:r>
              <a:rPr lang="en" sz="3000" u="sng">
                <a:solidFill>
                  <a:schemeClr val="accent1"/>
                </a:solidFill>
                <a:hlinkClick r:id="rId5">
                  <a:extLst>
                    <a:ext uri="{A12FA001-AC4F-418D-AE19-62706E023703}">
                      <ahyp:hlinkClr val="tx"/>
                    </a:ext>
                  </a:extLst>
                </a:hlinkClick>
              </a:rPr>
              <a:t>CBA Introductory Email Template</a:t>
            </a:r>
            <a:endParaRPr sz="3000">
              <a:solidFill>
                <a:schemeClr val="accent1"/>
              </a:solidFill>
            </a:endParaRPr>
          </a:p>
          <a:p>
            <a:pPr indent="-374650" lvl="0" marL="457200" rtl="0" algn="l">
              <a:lnSpc>
                <a:spcPct val="115000"/>
              </a:lnSpc>
              <a:spcBef>
                <a:spcPts val="0"/>
              </a:spcBef>
              <a:spcAft>
                <a:spcPts val="0"/>
              </a:spcAft>
              <a:buSzPts val="2300"/>
              <a:buChar char="●"/>
            </a:pPr>
            <a:r>
              <a:rPr lang="en" sz="3000" u="sng">
                <a:solidFill>
                  <a:schemeClr val="accent1"/>
                </a:solidFill>
                <a:hlinkClick r:id="rId6">
                  <a:extLst>
                    <a:ext uri="{A12FA001-AC4F-418D-AE19-62706E023703}">
                      <ahyp:hlinkClr val="tx"/>
                    </a:ext>
                  </a:extLst>
                </a:hlinkClick>
              </a:rPr>
              <a:t>CBA Item Preview</a:t>
            </a:r>
            <a:endParaRPr sz="3000">
              <a:solidFill>
                <a:schemeClr val="accent1"/>
              </a:solidFill>
            </a:endParaRPr>
          </a:p>
        </p:txBody>
      </p:sp>
      <p:sp>
        <p:nvSpPr>
          <p:cNvPr id="196" name="Google Shape;196;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000"/>
              <a:t>Resources</a:t>
            </a:r>
            <a:endParaRPr sz="4000"/>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